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2" r:id="rId2"/>
    <p:sldId id="276" r:id="rId3"/>
    <p:sldId id="274" r:id="rId4"/>
    <p:sldId id="262" r:id="rId5"/>
    <p:sldId id="277" r:id="rId6"/>
    <p:sldId id="275" r:id="rId7"/>
    <p:sldId id="278" r:id="rId8"/>
    <p:sldId id="280" r:id="rId9"/>
    <p:sldId id="27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97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4E017-C81C-4996-A7FD-726A7615149A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3BB6F-2E20-4F4B-9955-3C3B2D933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92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6ACA99E-C17A-4ADF-950E-01E79D57B25D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D81E81A-7518-40AF-BE8E-BC332A1CD0D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z/url?sa=i&amp;rct=j&amp;q=&amp;esrc=s&amp;source=images&amp;cd=&amp;cad=rja&amp;uact=8&amp;ved=0ahUKEwih6MCA0-XLAhUBuBoKHWfzCqYQjRwIBw&amp;url=http%3A%2F%2Fwww.westernstarofsocal.com%2Fwesternstar-5700XE.htm&amp;psig=AFQjCNEMfQzGQaqm6UJfpg5oXHAtf9UUiQ&amp;ust=1459332302109180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5.jpe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12" Type="http://schemas.openxmlformats.org/officeDocument/2006/relationships/image" Target="../media/image14.png"/><Relationship Id="rId17" Type="http://schemas.openxmlformats.org/officeDocument/2006/relationships/image" Target="../media/image3.png"/><Relationship Id="rId2" Type="http://schemas.openxmlformats.org/officeDocument/2006/relationships/image" Target="../media/image5.jpe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hyperlink" Target="http://www.vyskusane.sk/" TargetMode="External"/><Relationship Id="rId5" Type="http://schemas.openxmlformats.org/officeDocument/2006/relationships/image" Target="../media/image8.jpeg"/><Relationship Id="rId15" Type="http://schemas.openxmlformats.org/officeDocument/2006/relationships/hyperlink" Target="http://www.google.cz/url?sa=i&amp;rct=j&amp;q=&amp;esrc=s&amp;source=images&amp;cd=&amp;cad=rja&amp;uact=8&amp;ved=0ahUKEwiBxp3QndnLAhWJSBQKHWANBeEQjRwIBw&amp;url=http%3A%2F%2Fwww.underconsideration.com%2Fbrandnew%2Farchives%2Fnew_logo_for_volvo_by_stockholm_design_lab.php&amp;bvm=bv.117604692,d.bGs&amp;psig=AFQjCNFbEngoMsLXoFtbi83F2IQxhc7vfg&amp;ust=1458905697237020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cz/url?sa=i&amp;rct=j&amp;q=hvp&amp;source=images&amp;cd=&amp;cad=rja&amp;docid=hRJCE_KAcBRElM&amp;tbnid=IPmPdC3IIEOjBM:&amp;ved=0CAUQjRw&amp;url=http://www.sdhkosetice.estranky.cz/clanky/feuershow-2012/partneri-akce/&amp;ei=lGwfUuGCA9DAswaPvYDQAg&amp;bvm=bv.51495398,d.Yms&amp;psig=AFQjCNGByRKKoPxCqvec7ockjEcV6AEIBg&amp;ust=1377877499965832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westernstarofsocal.com/images/5700XE-gallery/5700XE_Powertrai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069" y="1395394"/>
            <a:ext cx="55911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469942" y="5138719"/>
            <a:ext cx="6367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>
                <a:latin typeface="Calibri" panose="020F0502020204030204" pitchFamily="34" charset="0"/>
              </a:rPr>
              <a:t>POJIŠTĚNÍ ZÁRUK PRO NÁKLADNÍ VOZIDLA</a:t>
            </a:r>
          </a:p>
        </p:txBody>
      </p:sp>
      <p:pic>
        <p:nvPicPr>
          <p:cNvPr id="7" name="Picture 2" descr="C:\Users\miro\Desktop\cg_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49275"/>
            <a:ext cx="1293812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827584" y="6381328"/>
            <a:ext cx="1322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latin typeface="Calibri" panose="020F0502020204030204" pitchFamily="34" charset="0"/>
              </a:rPr>
              <a:t>CARGARANT 2016</a:t>
            </a:r>
            <a:endParaRPr lang="cs-CZ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Program pojištění záruk pro nákladní vozidla</a:t>
            </a:r>
            <a:r>
              <a:rPr lang="cs-CZ" sz="2200" i="1" dirty="0"/>
              <a:t> </a:t>
            </a:r>
            <a:r>
              <a:rPr lang="cs-CZ" sz="2200" dirty="0" smtClean="0"/>
              <a:t>CARGARANT TRUCK</a:t>
            </a:r>
            <a:endParaRPr lang="cs-CZ" sz="22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930203"/>
              </p:ext>
            </p:extLst>
          </p:nvPr>
        </p:nvGraphicFramePr>
        <p:xfrm>
          <a:off x="467544" y="1916832"/>
          <a:ext cx="8352928" cy="3094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4576"/>
                <a:gridCol w="360040"/>
                <a:gridCol w="2743815"/>
                <a:gridCol w="64497"/>
              </a:tblGrid>
              <a:tr h="24483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PROGRAM ZÁRUKY NÁKLADNÍ VOZY </a:t>
                      </a:r>
                      <a:r>
                        <a:rPr lang="cs-CZ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850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Věk vozidla při vstupu do záruky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1200"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do 12 let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850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Celkový počet najetých km při vstupu do záruky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1200"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1 200 000 km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850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Doba záruky v měsících volitelně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1200"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</a:rPr>
                        <a:t>12, 24, 36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88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Limit najetých km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1200"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1 500 000 km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483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Limit pojistného plnění na jednu </a:t>
                      </a:r>
                      <a:r>
                        <a:rPr lang="cs-CZ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škodu / celkem </a:t>
                      </a:r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volitelně: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  <a:latin typeface="Calibri" panose="020F0502020204030204" pitchFamily="34" charset="0"/>
                        </a:rPr>
                        <a:t>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</a:rPr>
                        <a:t>75 000 Kč/150 000 Kč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4830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  <a:latin typeface="Calibri" panose="020F0502020204030204" pitchFamily="34" charset="0"/>
                        </a:rPr>
                        <a:t>b)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150 000 Kč/300 000 Kč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483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Spoluúčast volitelně: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  <a:latin typeface="Calibri" panose="020F0502020204030204" pitchFamily="34" charset="0"/>
                        </a:rPr>
                        <a:t>a)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821">
                <a:tc>
                  <a:txBody>
                    <a:bodyPr/>
                    <a:lstStyle/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  <a:latin typeface="Calibri" panose="020F0502020204030204" pitchFamily="34" charset="0"/>
                        </a:rPr>
                        <a:t>b)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10%, minimálně 10 000 Kč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5934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Spoluúčast v případě výměny celého motoru </a:t>
                      </a:r>
                      <a:endParaRPr lang="cs-CZ" sz="1600" u="none" strike="noStrike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cs-CZ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nebo </a:t>
                      </a:r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převodovky v případě, že se </a:t>
                      </a:r>
                      <a:r>
                        <a:rPr lang="cs-CZ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neopravuje: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cs-CZ" sz="1200"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50%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40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90600"/>
          </a:xfrm>
        </p:spPr>
        <p:txBody>
          <a:bodyPr>
            <a:normAutofit/>
          </a:bodyPr>
          <a:lstStyle/>
          <a:p>
            <a:r>
              <a:rPr lang="cs-CZ" sz="2200" dirty="0" smtClean="0"/>
              <a:t>Sazby záruk pro nákladní vozidla CARGARANT TRUCK</a:t>
            </a:r>
            <a:r>
              <a:rPr lang="cs-CZ" sz="2200" i="1" dirty="0" smtClean="0"/>
              <a:t/>
            </a:r>
            <a:br>
              <a:rPr lang="cs-CZ" sz="2200" i="1" dirty="0" smtClean="0"/>
            </a:br>
            <a:endParaRPr lang="cs-CZ" sz="22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801443"/>
              </p:ext>
            </p:extLst>
          </p:nvPr>
        </p:nvGraphicFramePr>
        <p:xfrm>
          <a:off x="467544" y="1772816"/>
          <a:ext cx="8280922" cy="3960442"/>
        </p:xfrm>
        <a:graphic>
          <a:graphicData uri="http://schemas.openxmlformats.org/drawingml/2006/table">
            <a:tbl>
              <a:tblPr/>
              <a:tblGrid>
                <a:gridCol w="1183905"/>
                <a:gridCol w="2938909"/>
                <a:gridCol w="693018"/>
                <a:gridCol w="693018"/>
                <a:gridCol w="693018"/>
                <a:gridCol w="693018"/>
                <a:gridCol w="693018"/>
                <a:gridCol w="693018"/>
              </a:tblGrid>
              <a:tr h="238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Komponenty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Komplet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33"/>
                    </a:solidFill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placení pojistného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 pojistného plnění na jednu škodu/celkem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75 000 Kč/150 000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150 000 Kč/300 000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spoluúčast/pojistné období měsíců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jednorázové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24 999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43 749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68 748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28 123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49 311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77 434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10%, min. 10 000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19 999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34 999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54 998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22 499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39 449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61 948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měsíční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2 499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2 187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2 292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2 812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2 466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2 581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10%, min. 10 000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1 999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1 833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2 250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1 972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2 065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kvartální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7 187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6 289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6 588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8 085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7 421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10%, min. 10 000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5 750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6 468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5 671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5 937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pololetní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13 749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12 031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12 604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15 468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13 561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14 196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10%, min. 10 000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10 999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9 625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10 083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12 374 Kč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10 848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11 357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placení pojistného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 pojistného plnění na jednu škodu/celkem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75 000 Kč/150 000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150 000 Kč/300 000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spoluúčast/pojistné období měsíců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jednorázové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spoluúčasti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17 499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30 624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48 124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19 686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34 518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54 204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10%, min. 10 000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13 999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24 499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38 499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15 749 Kč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27 614 Kč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43 364 Kč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61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946021"/>
              </p:ext>
            </p:extLst>
          </p:nvPr>
        </p:nvGraphicFramePr>
        <p:xfrm>
          <a:off x="251520" y="1124747"/>
          <a:ext cx="8496944" cy="5544612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8853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a)   motor - všechny mazané díly klikové skříně, bloku válců a hlav válců, rozvodové mechanismy, ventily, vodítka ventilů, ojnice, zdvihátka, vačkové hřídele, systémy časování vačkového hřídele a zdvihu ventilů, ozubený věnec setrvačníku, pastorek startéru, olejové čerpadlo, písty a pístní kroužky, válce, pístní čepy, ložiska, klikový hřídel a ložiska, sací potrubí, sběrné výfukové potrubí</a:t>
                      </a:r>
                      <a:r>
                        <a:rPr lang="cs-CZ" sz="1200" u="none" strike="noStrike" dirty="0" smtClean="0">
                          <a:effectLst/>
                        </a:rPr>
                        <a:t>, výfuková/motorová brzda</a:t>
                      </a:r>
                      <a:r>
                        <a:rPr lang="cs-CZ" sz="1200" u="none" strike="noStrike" baseline="0" dirty="0" smtClean="0">
                          <a:effectLst/>
                        </a:rPr>
                        <a:t> kromě externího zařízení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b)   retardér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>
                          <a:effectLst/>
                        </a:rPr>
                        <a:t>c)   převodovka: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-  manuální: ozubená kola, hřídele, synchronní spojky, řadící palce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-  sekvenční: jako manuální, včetně hydraulických ovládacích členů,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-  automatická: ozubená kola a planetové převody, olejové čerpadlo, kroužky a hřídele, měnič momentu, šoupátka, regulátor a hnací talíř,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d)   hnací soustava – vnější hnací </a:t>
                      </a:r>
                      <a:r>
                        <a:rPr lang="cs-CZ" sz="1200" u="none" strike="noStrike" dirty="0" smtClean="0">
                          <a:effectLst/>
                        </a:rPr>
                        <a:t>hřídele,</a:t>
                      </a:r>
                      <a:r>
                        <a:rPr lang="cs-CZ" sz="1200" u="none" strike="noStrike" baseline="0" dirty="0" smtClean="0">
                          <a:effectLst/>
                        </a:rPr>
                        <a:t> soukolí nábojové redukce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e)   diferenciál – diferenciální soukolí, planetová kola, satelity, pastorek a korunové kolo, vnitřní hnací hřídele předních a zadních kol, křížové klouby a spojky, ložiska a pouzdra, zámek diferenciálu, ozubený věnec,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f)    palivová soustava – turbodmychadlo, turbokompresor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>
                          <a:effectLst/>
                        </a:rPr>
                        <a:t>g)   chladící soustava – čerpadlo, pohon ventilátoru chlazení včetně termoviskózní spojky nebo elektropneumatické spojky, vodní chladič, chladič motorového oleje, výměník klimatizace, kompresor klimatizace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836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>
                          <a:effectLst/>
                        </a:rPr>
                        <a:t>h)     elektroinstalace – startér, alternátor, řídící jednotka elektroniky motoru, motorek stěrače, elektrický spouštěč okna včetně motorku, centrální zamykání dveří, všechny ovládací prvky na palubní desce,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>
                          <a:effectLst/>
                        </a:rPr>
                        <a:t>i)    brzdy – posilovače brzd, omezovače brzd a regulátory zatížení, vzduchové ventily, vzduchový vymezovač, kompresor, regulace brzdného tlaku, hydraulický blok ABS, čidla podélných a úhlových rychlostí,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j)    řízení – skříň řízení, posilovač řízení, čerpadlo,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Kryté součásti nákladní vozidla KOMPONENTY KOMPLET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4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491931"/>
              </p:ext>
            </p:extLst>
          </p:nvPr>
        </p:nvGraphicFramePr>
        <p:xfrm>
          <a:off x="251520" y="1124747"/>
          <a:ext cx="8496944" cy="2887251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85" marR="9185" marT="918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8853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a)   motor - všechny mazané díly klikové skříně, bloku válců a hlav válců, rozvodové mechanismy, ventily, vodítka ventilů, ojnice, zdvihátka, vačkové hřídele, systémy časování vačkového hřídele a zdvihu ventilů, ozubený věnec setrvačníku, pastorek startéru, olejové čerpadlo, písty a pístní kroužky, válce, pístní čepy, ložiska, klikový hřídel a ložiska, sací potrubí, sběrné výfukové potrubí</a:t>
                      </a:r>
                      <a:r>
                        <a:rPr lang="cs-CZ" sz="1200" u="none" strike="noStrike" dirty="0" smtClean="0">
                          <a:effectLst/>
                        </a:rPr>
                        <a:t>, výfuková/motorová brzda</a:t>
                      </a:r>
                      <a:r>
                        <a:rPr lang="cs-CZ" sz="1200" u="none" strike="noStrike" baseline="0" dirty="0" smtClean="0">
                          <a:effectLst/>
                        </a:rPr>
                        <a:t> kromě externího zařízení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b)   retardér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>
                          <a:effectLst/>
                        </a:rPr>
                        <a:t>c)   převodovka: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-  manuální: ozubená kola, hřídele, synchronní spojky, řadící palce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76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d)   hnací soustava – vnější hnací </a:t>
                      </a:r>
                      <a:r>
                        <a:rPr lang="cs-CZ" sz="1200" u="none" strike="noStrike" dirty="0" smtClean="0">
                          <a:effectLst/>
                        </a:rPr>
                        <a:t>hřídele,</a:t>
                      </a:r>
                      <a:r>
                        <a:rPr lang="cs-CZ" sz="1200" u="none" strike="noStrike" baseline="0" dirty="0" smtClean="0">
                          <a:effectLst/>
                        </a:rPr>
                        <a:t> soukolí nábojové redukce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48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cs-CZ" sz="1200" u="none" strike="noStrike" dirty="0">
                          <a:effectLst/>
                        </a:rPr>
                        <a:t>e)   diferenciál – diferenciální soukolí, planetová kola, satelity, pastorek a korunové kolo, vnitřní hnací hřídele předních a zadních kol, křížové klouby a spojky, ložiska a pouzdra, zámek diferenciálu, ozubený věnec,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185" marR="9185" marT="918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Kryté součásti nákladní vozidla BASIC</a:t>
            </a:r>
            <a:endParaRPr lang="cs-CZ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4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Výluky ze záruky</a:t>
            </a:r>
            <a:endParaRPr lang="cs-CZ" sz="2400" dirty="0">
              <a:latin typeface="Calibri" panose="020F0502020204030204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51520" y="1124744"/>
            <a:ext cx="867645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900" b="1" dirty="0"/>
              <a:t>Výluky z pojištění</a:t>
            </a:r>
            <a:endParaRPr lang="cs-CZ" sz="900" dirty="0"/>
          </a:p>
          <a:p>
            <a:pPr lvl="0"/>
            <a:r>
              <a:rPr lang="cs-CZ" sz="900" dirty="0"/>
              <a:t>Pojištění se nevztahuje na: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vady způsobené zanedbaným, pozdním nebo nesprávným plněním povinnosti zajištění oprav a údržby vozidla nebo jeho nesprávným užíváním,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vady zapříčiněné vnějšími vlivy působícími na vozidlo,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běžné opotřebení vozidla, na spotřebu motorového oleje a související následné škody a škody vzniklé nedostatkem oleje či jiných kapalin,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na poškození vzniklé provozováním vozidla na naftu, která neodpovídá normě ČSN EN 590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neodstranitelné vady a zvuky, pokud nebrání tomu, aby vozidlo mohlo být řádně užíváno jako vozidlo bez vady,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zjevné vady a vady, na které byl kupující prodávajícím upozorněn, vady důvodně předvídatelné před nákupem ojetého vozidla,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vady způsobené přetěžováním vozidla, užíváním vozidla vymykajícím se z obvyklých podmínek či v rozporu s pokyny výrobce,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 smtClean="0"/>
              <a:t>výrobní </a:t>
            </a:r>
            <a:r>
              <a:rPr lang="cs-CZ" sz="900" dirty="0"/>
              <a:t>vady odstraňované v rámci hromadných svolávacích akcí výrobce a případů, kdy jsou výrobcem díly nahrazovány modifikovanými díly nebo díly s jiným katalogovým číslem,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škody na vozidlech určité značky či typu, pokud tato vozidla výrobce / dovozce stáhnul z trhu z důvodu výrobní či jiné vady,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případy, kdy dříve vzniklá vada byla opravena nedostatečně, tj. jedná se o stejnou závadu, která již byla opravována ve lhůtě nejpozději 12 měsíců před vznikem uplatňované vady,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škody vzniklé živelními událostmi, při přepravě, mechanickým a úmyslným poškozením,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škody způsobené dopravní nehodou, krádeží, vandalismem, odtažením vozidla, přepravou vozidla nebo jinou událostí, při níž vozidlo nebylo ve věcném držení kupujícího,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škody vzniklé při soutěžních jízdách a závodech vozidel, včetně přípravných jízd a zkoušek,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škody způsobené účinky nadměrného tepla nebo chladu na vozidlo.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náklady za testování, měření a seřizovací práce pokud tyto nevzniknou v přímé souvislosti se škodou krytou pojištěním,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náklady přímých či nepřímých následků škod (odtah, náhradní vozidlo, odklízení, parkovné apod.),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náklady na údržbu, servisní prohlídky, lakýrnické, čistící práce, drobný a spotřební materiál. </a:t>
            </a:r>
          </a:p>
          <a:p>
            <a:pPr lvl="0"/>
            <a:r>
              <a:rPr lang="cs-CZ" sz="900" dirty="0"/>
              <a:t>Pojištění se dále nevztahuje na: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součásti vozidla, které nejsou jeho originální součástí nebo neodpovídají originálnímu katalogu výrobce (neoriginální náhradní díly), nebo byly individuálně upraveny,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všechny součásti karoserie, lak, skla, světla, díly interiéru, čalounění, včetně čidel zatížení sedadel a elektroinstalace spojené se sedadly, airbagy,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veškerý spotřební materiál, jako například zapalovací a žhavící svíčky, klínové a ozubené řemeny a kladky (pohon alternátoru, rozvodový řemen a vodící a napínací kladky), rozvodový řetěz a systém časování vačkového hřídele a zdvihu ventilů, filtry (vzduchový, olejový, palivový, pylový), kapaliny (chladicí kapalina, brzdová kapalina, hydraulická kapalina, medium klimatizace, olej, palivo), všechny hadice, gumové a pryžové součásti, montážní a čistící přípravky,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netěsnosti motoru, mazací, chladící a palivové soustavy, těsnění motoru, převodovky a diferenciálu,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všechny součásti podléhající běžnému opotřebení jako například spojka (spojkové obložení, spojkové ložisko, setrvačník), brzdy (brzdové obložení, brzdové kotouče a bubny), tlumiče pérování, vzduchové měchy, ložiska kol, součásti náprav, všechny součásti výfuku včetně katalyzátorů, filtrů pevných částic, systémů selektivní katalytické redukce a lambda sond, ventil recirkulace výfukových plynů, vstřikovače, vyhřívané sklo, žárovky a xenonové výbojky, startovací jednotka xenonové výbojky, LED diody, akumulátor, pojistky, relé, autorádio, navigační systém, video/DVD systém, parkovací asistent, stírátka, disky kol, pneumatiky,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závady vzniklé na vozidlech, jejichž výkon byl zvýšen dodatečnou </a:t>
            </a:r>
            <a:r>
              <a:rPr lang="cs-CZ" sz="900" dirty="0" smtClean="0"/>
              <a:t>úpravou,</a:t>
            </a:r>
            <a:endParaRPr lang="cs-CZ" sz="9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900" dirty="0"/>
              <a:t>z</a:t>
            </a:r>
            <a:r>
              <a:rPr lang="cs-CZ" sz="900" dirty="0" smtClean="0"/>
              <a:t>ávady </a:t>
            </a:r>
            <a:r>
              <a:rPr lang="cs-CZ" sz="900" dirty="0"/>
              <a:t>na vozidlech, u kterých byla provedena úprava stavu počítadla ujetých kilometrů, s výjimkou výměny počítadla autorizovaným servisem, která byla oficiálně zaznamenána.</a:t>
            </a:r>
          </a:p>
          <a:p>
            <a:pPr lvl="0"/>
            <a:r>
              <a:rPr lang="cs-CZ" sz="900" dirty="0"/>
              <a:t>V pojistné smlouvě může být, odchylně od těchto VPP, uveden jiný rozsah výluk a příčin vad.</a:t>
            </a:r>
          </a:p>
        </p:txBody>
      </p:sp>
    </p:spTree>
    <p:extLst>
      <p:ext uri="{BB962C8B-B14F-4D97-AF65-F5344CB8AC3E}">
        <p14:creationId xmlns:p14="http://schemas.microsoft.com/office/powerpoint/2010/main" val="291081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Způsob uzavírání smluv</a:t>
            </a:r>
            <a:endParaRPr lang="cs-CZ" sz="2400" dirty="0">
              <a:latin typeface="Calibri" panose="020F0502020204030204" pitchFamily="34" charset="0"/>
            </a:endParaRPr>
          </a:p>
        </p:txBody>
      </p:sp>
      <p:sp>
        <p:nvSpPr>
          <p:cNvPr id="3" name="TextovéPole 6"/>
          <p:cNvSpPr txBox="1">
            <a:spLocks noChangeArrowheads="1"/>
          </p:cNvSpPr>
          <p:nvPr/>
        </p:nvSpPr>
        <p:spPr bwMode="auto">
          <a:xfrm>
            <a:off x="539549" y="1412776"/>
            <a:ext cx="7374135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Smlouvy se uzavírají v on-line systému CARGARANT</a:t>
            </a:r>
            <a:r>
              <a:rPr kumimoji="0" lang="cs-CZ" altLang="cs-CZ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na adrese: ext.cargarant.cz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Uzavření smlouvy je velmi jednoduché a nezabere víc, než pár minut.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Každý prodejce obdrží unikátní přístup od systému, kam zadá údaje potřebné ke sjednání smlouvy.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400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Klient obdrží:</a:t>
            </a:r>
            <a:endParaRPr kumimoji="0" lang="cs-CZ" altLang="cs-CZ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1400" kern="0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kumimoji="0" lang="cs-CZ" altLang="cs-CZ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ojistnou</a:t>
            </a: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smlouvu včetně příloh</a:t>
            </a:r>
            <a:r>
              <a:rPr kumimoji="0" lang="cs-CZ" altLang="cs-CZ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(Povinné informace pro klienta + záznam z jednání, 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Smluvní ujednání, 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Všeobecné pojistné podmínky, 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Vyúčtování pojistného.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altLang="cs-CZ" sz="1400" kern="0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400" b="1" kern="0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Cargarant</a:t>
            </a:r>
            <a:r>
              <a:rPr lang="cs-CZ" altLang="cs-CZ" sz="1400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obdrží: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14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Podepsanou smlouvu včetně povinných informací a záznamu z jednání, 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1400" kern="0" noProof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Kopii Technického průkazu,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400" b="0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Kopii</a:t>
            </a:r>
            <a:r>
              <a:rPr kumimoji="0" lang="cs-CZ" altLang="cs-CZ" sz="1400" b="0" i="0" u="none" strike="noStrike" kern="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Faktury za vozidlo.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Placení pojistného probíhá bezhotovostně bankovním převodem.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013176"/>
            <a:ext cx="2333084" cy="145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44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aoblený obdélník 5"/>
          <p:cNvSpPr>
            <a:spLocks noChangeArrowheads="1"/>
          </p:cNvSpPr>
          <p:nvPr/>
        </p:nvSpPr>
        <p:spPr bwMode="auto">
          <a:xfrm>
            <a:off x="4580585" y="2279650"/>
            <a:ext cx="4321152" cy="44656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9219" name="Nadpis 1"/>
          <p:cNvSpPr>
            <a:spLocks noGrp="1"/>
          </p:cNvSpPr>
          <p:nvPr>
            <p:ph type="title"/>
          </p:nvPr>
        </p:nvSpPr>
        <p:spPr>
          <a:xfrm>
            <a:off x="498548" y="260648"/>
            <a:ext cx="8333087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400" dirty="0" smtClean="0">
                <a:latin typeface="Calibri" panose="020F0502020204030204" pitchFamily="34" charset="0"/>
              </a:rPr>
              <a:t>CARGARANT</a:t>
            </a:r>
            <a:endParaRPr lang="cs-CZ" altLang="cs-CZ" sz="2400" dirty="0" smtClean="0">
              <a:latin typeface="Calibri" panose="020F0502020204030204" pitchFamily="34" charset="0"/>
            </a:endParaRPr>
          </a:p>
        </p:txBody>
      </p:sp>
      <p:sp>
        <p:nvSpPr>
          <p:cNvPr id="9220" name="Zástupný symbol pro obsah 2"/>
          <p:cNvSpPr>
            <a:spLocks noGrp="1"/>
          </p:cNvSpPr>
          <p:nvPr>
            <p:ph idx="1"/>
          </p:nvPr>
        </p:nvSpPr>
        <p:spPr>
          <a:xfrm>
            <a:off x="649174" y="2140407"/>
            <a:ext cx="3455130" cy="5111750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cs-CZ" altLang="cs-CZ" sz="1200" b="1" dirty="0" smtClean="0">
                <a:latin typeface="Calibri" pitchFamily="34" charset="0"/>
              </a:rPr>
              <a:t>Vybrané reference</a:t>
            </a:r>
            <a:endParaRPr lang="cs-CZ" altLang="cs-CZ" sz="1200" b="1" dirty="0" smtClean="0">
              <a:latin typeface="Calibri" pitchFamily="34" charset="0"/>
            </a:endParaRPr>
          </a:p>
          <a:p>
            <a:pPr lvl="1" eaLnBrk="1" hangingPunct="1"/>
            <a:r>
              <a:rPr lang="cs-CZ" altLang="cs-CZ" sz="1000" b="1" dirty="0" smtClean="0">
                <a:latin typeface="Calibri" pitchFamily="34" charset="0"/>
              </a:rPr>
              <a:t>Importéři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ŠKODA AUTO Slovakia  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IMPORT VOLKSWAGEN GROUP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M MOTORS CZ a SK (MITSUBISHI)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SEAT SK 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KIA MOTORS CZ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T.O.P. AUTO SK (JAGUAR, LAND ROVER)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INFINITI</a:t>
            </a:r>
            <a:endParaRPr lang="cs-CZ" altLang="cs-CZ" sz="1000" dirty="0">
              <a:latin typeface="Calibri" pitchFamily="34" charset="0"/>
            </a:endParaRPr>
          </a:p>
          <a:p>
            <a:pPr marL="548640" lvl="2" indent="0" eaLnBrk="1" hangingPunct="1">
              <a:buNone/>
            </a:pPr>
            <a:r>
              <a:rPr lang="cs-CZ" altLang="cs-CZ" sz="1200" b="1" dirty="0" smtClean="0">
                <a:latin typeface="Calibri" pitchFamily="34" charset="0"/>
              </a:rPr>
              <a:t>D</a:t>
            </a:r>
            <a:r>
              <a:rPr lang="cs-CZ" altLang="cs-CZ" sz="1200" b="1" dirty="0" smtClean="0">
                <a:latin typeface="Calibri" pitchFamily="34" charset="0"/>
              </a:rPr>
              <a:t>ealeři</a:t>
            </a:r>
            <a:endParaRPr lang="cs-CZ" altLang="cs-CZ" sz="1000" dirty="0" smtClean="0">
              <a:latin typeface="Calibri" pitchFamily="34" charset="0"/>
            </a:endParaRP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AUTO PALACE 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CHAROUZ </a:t>
            </a:r>
            <a:r>
              <a:rPr lang="cs-CZ" altLang="cs-CZ" sz="1000" dirty="0" smtClean="0">
                <a:latin typeface="Calibri" pitchFamily="34" charset="0"/>
              </a:rPr>
              <a:t>Group 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INVELT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EMIL FREY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LOWMANN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TSUSHO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DAJBYCH 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PORSCHE</a:t>
            </a:r>
          </a:p>
          <a:p>
            <a:pPr marL="548640" lvl="2" indent="0" eaLnBrk="1" hangingPunct="1">
              <a:buNone/>
            </a:pPr>
            <a:r>
              <a:rPr lang="cs-CZ" altLang="cs-CZ" sz="1200" b="1" dirty="0" err="1" smtClean="0">
                <a:latin typeface="Calibri" pitchFamily="34" charset="0"/>
              </a:rPr>
              <a:t>Leasigové</a:t>
            </a:r>
            <a:r>
              <a:rPr lang="cs-CZ" altLang="cs-CZ" sz="1200" b="1" dirty="0" smtClean="0">
                <a:latin typeface="Calibri" pitchFamily="34" charset="0"/>
              </a:rPr>
              <a:t> </a:t>
            </a:r>
            <a:r>
              <a:rPr lang="cs-CZ" altLang="cs-CZ" sz="1200" b="1" dirty="0" smtClean="0">
                <a:latin typeface="Calibri" pitchFamily="34" charset="0"/>
              </a:rPr>
              <a:t>společnosti</a:t>
            </a:r>
            <a:endParaRPr lang="cs-CZ" altLang="cs-CZ" sz="1200" dirty="0" smtClean="0">
              <a:latin typeface="Calibri" pitchFamily="34" charset="0"/>
            </a:endParaRP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FCE CREDIT (FORD LEASING)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CREDIUM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D.S.LEASING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SERVIS LEASING</a:t>
            </a:r>
          </a:p>
          <a:p>
            <a:pPr lvl="2" eaLnBrk="1" hangingPunct="1"/>
            <a:r>
              <a:rPr lang="cs-CZ" altLang="cs-CZ" sz="1000" dirty="0" smtClean="0">
                <a:latin typeface="Calibri" pitchFamily="34" charset="0"/>
              </a:rPr>
              <a:t>AUTO RENT LEASING</a:t>
            </a:r>
          </a:p>
          <a:p>
            <a:pPr marL="274320" lvl="1" indent="0" eaLnBrk="1" hangingPunct="1">
              <a:buNone/>
            </a:pPr>
            <a:endParaRPr lang="cs-CZ" altLang="cs-CZ" sz="1000" b="1" dirty="0" smtClean="0">
              <a:latin typeface="Calibri" pitchFamily="34" charset="0"/>
            </a:endParaRPr>
          </a:p>
        </p:txBody>
      </p:sp>
      <p:pic>
        <p:nvPicPr>
          <p:cNvPr id="9222" name="Picture 2" descr="C:\Users\Miroslav\Desktop\Mitsubishi Motors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778" y="3636839"/>
            <a:ext cx="825764" cy="88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3" descr="C:\Users\Miroslav\Desktop\land_rover_logo_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401" y="4560236"/>
            <a:ext cx="1228856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4" descr="C:\Users\Miroslav\Desktop\vw_logo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780" y="2540794"/>
            <a:ext cx="9227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5" descr="C:\Users\Miroslav\Desktop\seat-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401" y="2526507"/>
            <a:ext cx="1148226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7" descr="C:\Users\Miroslav\Desktop\ford credit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002" y="5780020"/>
            <a:ext cx="1210938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8" descr="C:\Users\Miroslav\Desktop\Jaguar-Logo.jp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778" y="4585886"/>
            <a:ext cx="100787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9" descr="C:\Users\Miroslav\Desktop\Kia-Logo-Slogan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346" y="3597275"/>
            <a:ext cx="1210937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10" descr="C:\Users\Miroslav\Desktop\crediu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816" y="5285724"/>
            <a:ext cx="1214585" cy="607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5" descr="infinity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401" y="3696494"/>
            <a:ext cx="1270003" cy="613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1" name="Picture 2" descr="http://www.vyskusane.sk/i/img/2/titulka/vyzkouseno2.gif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277" y="5958824"/>
            <a:ext cx="1633497" cy="59213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22" descr="autopoint-logo[1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188" y="5521258"/>
            <a:ext cx="121989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3" name="Picture 23" descr="skoda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537" y="2435207"/>
            <a:ext cx="1291567" cy="102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498548" y="980728"/>
            <a:ext cx="816407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400" b="1" dirty="0">
                <a:latin typeface="Calibri" panose="020F0502020204030204" pitchFamily="34" charset="0"/>
              </a:rPr>
              <a:t>CARGARANT</a:t>
            </a:r>
            <a:r>
              <a:rPr lang="cs-CZ" sz="1400" dirty="0">
                <a:latin typeface="Calibri" panose="020F0502020204030204" pitchFamily="34" charset="0"/>
              </a:rPr>
              <a:t> působí na </a:t>
            </a:r>
            <a:r>
              <a:rPr lang="cs-CZ" sz="1400" dirty="0" smtClean="0">
                <a:latin typeface="Calibri" panose="020F0502020204030204" pitchFamily="34" charset="0"/>
              </a:rPr>
              <a:t>trhu od roku 2002.</a:t>
            </a:r>
          </a:p>
          <a:p>
            <a:pPr>
              <a:defRPr/>
            </a:pPr>
            <a:r>
              <a:rPr lang="cs-CZ" sz="1400" dirty="0" smtClean="0">
                <a:latin typeface="Calibri" panose="020F0502020204030204" pitchFamily="34" charset="0"/>
              </a:rPr>
              <a:t>Zaměřuje se na  speciální pojistné programy, zejména v oblasti </a:t>
            </a:r>
            <a:r>
              <a:rPr lang="cs-CZ" sz="1400" dirty="0" err="1" smtClean="0">
                <a:latin typeface="Calibri" panose="020F0502020204030204" pitchFamily="34" charset="0"/>
              </a:rPr>
              <a:t>automotive</a:t>
            </a:r>
            <a:r>
              <a:rPr lang="cs-CZ" sz="1400" dirty="0">
                <a:latin typeface="Calibri" panose="020F0502020204030204" pitchFamily="34" charset="0"/>
              </a:rPr>
              <a:t>.</a:t>
            </a:r>
            <a:endParaRPr lang="cs-CZ" sz="14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cs-CZ" sz="1400" dirty="0" smtClean="0">
                <a:latin typeface="Calibri" panose="020F0502020204030204" pitchFamily="34" charset="0"/>
              </a:rPr>
              <a:t>Zajišťuje </a:t>
            </a:r>
            <a:r>
              <a:rPr lang="cs-CZ" sz="1400" dirty="0">
                <a:latin typeface="Calibri" panose="020F0502020204030204" pitchFamily="34" charset="0"/>
              </a:rPr>
              <a:t>vývoj produktů, marketing, správu pojistných smluv a likvidaci pojistných událostí.</a:t>
            </a:r>
          </a:p>
          <a:p>
            <a:pPr>
              <a:defRPr/>
            </a:pPr>
            <a:r>
              <a:rPr lang="cs-CZ" sz="1400" dirty="0">
                <a:latin typeface="Calibri" panose="020F0502020204030204" pitchFamily="34" charset="0"/>
              </a:rPr>
              <a:t>Spravuje kmen několika desítek tisíc pojištění záruk a pojištění GAP.</a:t>
            </a:r>
          </a:p>
          <a:p>
            <a:pPr>
              <a:defRPr/>
            </a:pPr>
            <a:r>
              <a:rPr lang="cs-CZ" sz="1400" dirty="0">
                <a:latin typeface="Calibri" panose="020F0502020204030204" pitchFamily="34" charset="0"/>
              </a:rPr>
              <a:t>Spolupracuje s dealery, importéry a leasingovými společnostmi.</a:t>
            </a:r>
            <a:endParaRPr lang="cs-CZ" sz="1400" dirty="0">
              <a:latin typeface="Calibri" panose="020F0502020204030204" pitchFamily="34" charset="0"/>
            </a:endParaRPr>
          </a:p>
        </p:txBody>
      </p:sp>
      <p:sp>
        <p:nvSpPr>
          <p:cNvPr id="3" name="AutoShape 2" descr="Výsledek obrázku pro volvo logo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4" descr="Výsledek obrázku pro volvo logo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http://www.underconsideration.com/brandnew/archives/volvo_logo_detail.jp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041" y="4720656"/>
            <a:ext cx="752101" cy="75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miro\Desktop\cg_logo.gif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49275"/>
            <a:ext cx="1293812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86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Calibri" panose="020F0502020204030204" pitchFamily="34" charset="0"/>
              </a:rPr>
              <a:t>Pojistitel</a:t>
            </a:r>
            <a:endParaRPr lang="cs-CZ" sz="2400" dirty="0">
              <a:latin typeface="Calibri" panose="020F050202020403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11560" y="1268760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latin typeface="Calibri" panose="020F0502020204030204" pitchFamily="34" charset="0"/>
              </a:rPr>
              <a:t>O společnosti</a:t>
            </a:r>
            <a:endParaRPr lang="cs-CZ" sz="1400" dirty="0">
              <a:latin typeface="Calibri" panose="020F0502020204030204" pitchFamily="34" charset="0"/>
            </a:endParaRPr>
          </a:p>
          <a:p>
            <a:r>
              <a:rPr lang="cs-CZ" sz="1400" dirty="0">
                <a:latin typeface="Calibri" panose="020F0502020204030204" pitchFamily="34" charset="0"/>
              </a:rPr>
              <a:t>Hasičská vzájemná pojišťovna, a.s. byla založena v roce 1900 a je jedním z nejstarších pojišťovacích ústavů v Evropě. </a:t>
            </a:r>
            <a:endParaRPr lang="cs-CZ" sz="1400" dirty="0" smtClean="0">
              <a:latin typeface="Calibri" panose="020F0502020204030204" pitchFamily="34" charset="0"/>
            </a:endParaRPr>
          </a:p>
          <a:p>
            <a:r>
              <a:rPr lang="cs-CZ" sz="1400" dirty="0" smtClean="0">
                <a:latin typeface="Calibri" panose="020F0502020204030204" pitchFamily="34" charset="0"/>
              </a:rPr>
              <a:t>V</a:t>
            </a:r>
            <a:r>
              <a:rPr lang="cs-CZ" sz="1400" dirty="0">
                <a:latin typeface="Calibri" panose="020F0502020204030204" pitchFamily="34" charset="0"/>
              </a:rPr>
              <a:t> roce 1992 byla její činnost obnovena Sdružením hasičů Čech, Moravy a Slezska.</a:t>
            </a:r>
          </a:p>
          <a:p>
            <a:r>
              <a:rPr lang="cs-CZ" sz="1400" dirty="0">
                <a:latin typeface="Calibri" panose="020F0502020204030204" pitchFamily="34" charset="0"/>
              </a:rPr>
              <a:t>HVP, a.s. nabízí pojišťovací produkty širokému okruhu klientů, fyzickým i právnickým osobám v oblasti životního i majetkového pojištění. Podporuje protipožární prevenci a činnost sborů dobrovolných hasičů na území České republiky.</a:t>
            </a:r>
          </a:p>
          <a:p>
            <a:endParaRPr lang="cs-CZ" sz="1400" b="1" dirty="0" smtClean="0">
              <a:latin typeface="Calibri" panose="020F0502020204030204" pitchFamily="34" charset="0"/>
            </a:endParaRPr>
          </a:p>
          <a:p>
            <a:r>
              <a:rPr lang="cs-CZ" sz="1400" b="1" dirty="0" smtClean="0">
                <a:latin typeface="Calibri" panose="020F0502020204030204" pitchFamily="34" charset="0"/>
              </a:rPr>
              <a:t>Obchodní </a:t>
            </a:r>
            <a:r>
              <a:rPr lang="cs-CZ" sz="1400" b="1" dirty="0">
                <a:latin typeface="Calibri" panose="020F0502020204030204" pitchFamily="34" charset="0"/>
              </a:rPr>
              <a:t>jméno:</a:t>
            </a:r>
            <a:r>
              <a:rPr lang="cs-CZ" sz="1400" dirty="0">
                <a:latin typeface="Calibri" panose="020F0502020204030204" pitchFamily="34" charset="0"/>
              </a:rPr>
              <a:t> Hasičská vzájemná pojišťovna, a.s. 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Sídlo společnosti:</a:t>
            </a:r>
            <a:r>
              <a:rPr lang="cs-CZ" sz="1400" dirty="0">
                <a:latin typeface="Calibri" panose="020F0502020204030204" pitchFamily="34" charset="0"/>
              </a:rPr>
              <a:t> Praha 2, Římská 2135/45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Identifikační číslo:</a:t>
            </a:r>
            <a:r>
              <a:rPr lang="cs-CZ" sz="1400" dirty="0">
                <a:latin typeface="Calibri" panose="020F0502020204030204" pitchFamily="34" charset="0"/>
              </a:rPr>
              <a:t> 46973451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Právní forma:</a:t>
            </a:r>
            <a:r>
              <a:rPr lang="cs-CZ" sz="1400" dirty="0">
                <a:latin typeface="Calibri" panose="020F0502020204030204" pitchFamily="34" charset="0"/>
              </a:rPr>
              <a:t> akciová společnost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Předmět podnikání:</a:t>
            </a:r>
            <a:r>
              <a:rPr lang="cs-CZ" sz="1400" dirty="0">
                <a:latin typeface="Calibri" panose="020F0502020204030204" pitchFamily="34" charset="0"/>
              </a:rPr>
              <a:t> pojišťovací činnost, zajišťovací činnost, činnost související s pojišťovací a zajišťovací činností, zábranná činnost.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Zápis v Obchodním rejstříku:</a:t>
            </a:r>
            <a:r>
              <a:rPr lang="cs-CZ" sz="1400" dirty="0">
                <a:latin typeface="Calibri" panose="020F0502020204030204" pitchFamily="34" charset="0"/>
              </a:rPr>
              <a:t> vedeném Městským soudem v Praze, oddíl B. vložka č. 2742.</a:t>
            </a:r>
          </a:p>
          <a:p>
            <a:endParaRPr lang="cs-CZ" sz="1400" b="1" dirty="0" smtClean="0">
              <a:latin typeface="Calibri" panose="020F0502020204030204" pitchFamily="34" charset="0"/>
            </a:endParaRPr>
          </a:p>
          <a:p>
            <a:r>
              <a:rPr lang="cs-CZ" sz="1400" b="1" dirty="0" smtClean="0">
                <a:latin typeface="Calibri" panose="020F0502020204030204" pitchFamily="34" charset="0"/>
              </a:rPr>
              <a:t>Zajištění </a:t>
            </a:r>
            <a:r>
              <a:rPr lang="cs-CZ" sz="1400" b="1" dirty="0">
                <a:latin typeface="Calibri" panose="020F0502020204030204" pitchFamily="34" charset="0"/>
              </a:rPr>
              <a:t>pojišťovací činnosti:</a:t>
            </a:r>
            <a:r>
              <a:rPr lang="cs-CZ" sz="1400" dirty="0">
                <a:latin typeface="Calibri" panose="020F0502020204030204" pitchFamily="34" charset="0"/>
              </a:rPr>
              <a:t> Zajistný program Hasičské vzájemné pojišťovnu, a.s.</a:t>
            </a:r>
            <a:endParaRPr lang="cs-CZ" sz="1400" dirty="0">
              <a:latin typeface="Calibri" panose="020F0502020204030204" pitchFamily="34" charset="0"/>
            </a:endParaRPr>
          </a:p>
          <a:p>
            <a:r>
              <a:rPr lang="cs-CZ" sz="1400" dirty="0">
                <a:latin typeface="Calibri" panose="020F0502020204030204" pitchFamily="34" charset="0"/>
              </a:rPr>
              <a:t>byl v roce 2014 realizován prostřednictvím společností </a:t>
            </a:r>
            <a:r>
              <a:rPr lang="cs-CZ" sz="1400" dirty="0" err="1">
                <a:latin typeface="Calibri" panose="020F0502020204030204" pitchFamily="34" charset="0"/>
              </a:rPr>
              <a:t>Amlin</a:t>
            </a:r>
            <a:r>
              <a:rPr lang="cs-CZ" sz="1400" dirty="0">
                <a:latin typeface="Calibri" panose="020F0502020204030204" pitchFamily="34" charset="0"/>
              </a:rPr>
              <a:t>, </a:t>
            </a:r>
            <a:r>
              <a:rPr lang="cs-CZ" sz="1400" dirty="0" err="1">
                <a:latin typeface="Calibri" panose="020F0502020204030204" pitchFamily="34" charset="0"/>
              </a:rPr>
              <a:t>Catlin</a:t>
            </a:r>
            <a:r>
              <a:rPr lang="cs-CZ" sz="1400" dirty="0">
                <a:latin typeface="Calibri" panose="020F0502020204030204" pitchFamily="34" charset="0"/>
              </a:rPr>
              <a:t>, </a:t>
            </a:r>
            <a:r>
              <a:rPr lang="cs-CZ" sz="1400" dirty="0" err="1">
                <a:latin typeface="Calibri" panose="020F0502020204030204" pitchFamily="34" charset="0"/>
              </a:rPr>
              <a:t>Deutsche</a:t>
            </a:r>
            <a:r>
              <a:rPr lang="cs-CZ" sz="1400" dirty="0">
                <a:latin typeface="Calibri" panose="020F0502020204030204" pitchFamily="34" charset="0"/>
              </a:rPr>
              <a:t> </a:t>
            </a:r>
            <a:r>
              <a:rPr lang="cs-CZ" sz="1400" dirty="0" err="1">
                <a:latin typeface="Calibri" panose="020F0502020204030204" pitchFamily="34" charset="0"/>
              </a:rPr>
              <a:t>Rück</a:t>
            </a:r>
            <a:r>
              <a:rPr lang="cs-CZ" sz="1400" dirty="0">
                <a:latin typeface="Calibri" panose="020F0502020204030204" pitchFamily="34" charset="0"/>
              </a:rPr>
              <a:t>, Hannover Re, Helvetia, </a:t>
            </a:r>
            <a:r>
              <a:rPr lang="cs-CZ" sz="1400" dirty="0" err="1">
                <a:latin typeface="Calibri" panose="020F0502020204030204" pitchFamily="34" charset="0"/>
              </a:rPr>
              <a:t>Korean</a:t>
            </a:r>
            <a:r>
              <a:rPr lang="cs-CZ" sz="1400" dirty="0">
                <a:latin typeface="Calibri" panose="020F0502020204030204" pitchFamily="34" charset="0"/>
              </a:rPr>
              <a:t> Re, </a:t>
            </a:r>
            <a:r>
              <a:rPr lang="cs-CZ" sz="1400" dirty="0" err="1">
                <a:latin typeface="Calibri" panose="020F0502020204030204" pitchFamily="34" charset="0"/>
              </a:rPr>
              <a:t>Länsförsäkringar</a:t>
            </a:r>
            <a:r>
              <a:rPr lang="cs-CZ" sz="1400" dirty="0">
                <a:latin typeface="Calibri" panose="020F0502020204030204" pitchFamily="34" charset="0"/>
              </a:rPr>
              <a:t>, </a:t>
            </a:r>
            <a:r>
              <a:rPr lang="cs-CZ" sz="1400" dirty="0" err="1">
                <a:latin typeface="Calibri" panose="020F0502020204030204" pitchFamily="34" charset="0"/>
              </a:rPr>
              <a:t>Polish</a:t>
            </a:r>
            <a:r>
              <a:rPr lang="cs-CZ" sz="1400" dirty="0">
                <a:latin typeface="Calibri" panose="020F0502020204030204" pitchFamily="34" charset="0"/>
              </a:rPr>
              <a:t> Re, R + V, Sava, </a:t>
            </a:r>
            <a:r>
              <a:rPr lang="cs-CZ" sz="1400" dirty="0" err="1">
                <a:latin typeface="Calibri" panose="020F0502020204030204" pitchFamily="34" charset="0"/>
              </a:rPr>
              <a:t>Scor</a:t>
            </a:r>
            <a:r>
              <a:rPr lang="cs-CZ" sz="1400" dirty="0">
                <a:latin typeface="Calibri" panose="020F0502020204030204" pitchFamily="34" charset="0"/>
              </a:rPr>
              <a:t>,</a:t>
            </a:r>
            <a:endParaRPr lang="cs-CZ" sz="1400" dirty="0">
              <a:latin typeface="Calibri" panose="020F0502020204030204" pitchFamily="34" charset="0"/>
            </a:endParaRPr>
          </a:p>
          <a:p>
            <a:r>
              <a:rPr lang="cs-CZ" sz="1400" dirty="0" err="1">
                <a:latin typeface="Calibri" panose="020F0502020204030204" pitchFamily="34" charset="0"/>
              </a:rPr>
              <a:t>Swiss</a:t>
            </a:r>
            <a:r>
              <a:rPr lang="cs-CZ" sz="1400" dirty="0">
                <a:latin typeface="Calibri" panose="020F0502020204030204" pitchFamily="34" charset="0"/>
              </a:rPr>
              <a:t> Re, </a:t>
            </a:r>
            <a:r>
              <a:rPr lang="cs-CZ" sz="1400" dirty="0" err="1">
                <a:latin typeface="Calibri" panose="020F0502020204030204" pitchFamily="34" charset="0"/>
              </a:rPr>
              <a:t>Transsib</a:t>
            </a:r>
            <a:r>
              <a:rPr lang="cs-CZ" sz="1400" dirty="0">
                <a:latin typeface="Calibri" panose="020F0502020204030204" pitchFamily="34" charset="0"/>
              </a:rPr>
              <a:t> Re a VIG Re.</a:t>
            </a:r>
            <a:endParaRPr lang="cs-CZ" sz="1400" dirty="0">
              <a:latin typeface="Calibri" panose="020F0502020204030204" pitchFamily="34" charset="0"/>
            </a:endParaRPr>
          </a:p>
          <a:p>
            <a:endParaRPr lang="cs-CZ" sz="1400" b="1" dirty="0" smtClean="0">
              <a:latin typeface="Calibri" panose="020F0502020204030204" pitchFamily="34" charset="0"/>
            </a:endParaRPr>
          </a:p>
          <a:p>
            <a:r>
              <a:rPr lang="cs-CZ" sz="1400" b="1" dirty="0" smtClean="0">
                <a:latin typeface="Calibri" panose="020F0502020204030204" pitchFamily="34" charset="0"/>
              </a:rPr>
              <a:t>Základní </a:t>
            </a:r>
            <a:r>
              <a:rPr lang="cs-CZ" sz="1400" b="1" dirty="0">
                <a:latin typeface="Calibri" panose="020F0502020204030204" pitchFamily="34" charset="0"/>
              </a:rPr>
              <a:t>kapitál</a:t>
            </a:r>
            <a:r>
              <a:rPr lang="cs-CZ" sz="1400" dirty="0">
                <a:latin typeface="Calibri" panose="020F0502020204030204" pitchFamily="34" charset="0"/>
              </a:rPr>
              <a:t>: 277 488 000 Kč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Předepsané pojistné v roce 2014:</a:t>
            </a:r>
            <a:r>
              <a:rPr lang="cs-CZ" sz="1400" dirty="0">
                <a:latin typeface="Calibri" panose="020F0502020204030204" pitchFamily="34" charset="0"/>
              </a:rPr>
              <a:t> 591 000 000 Kč </a:t>
            </a:r>
          </a:p>
          <a:p>
            <a:r>
              <a:rPr lang="cs-CZ" sz="1400" b="1" dirty="0">
                <a:latin typeface="Calibri" panose="020F0502020204030204" pitchFamily="34" charset="0"/>
              </a:rPr>
              <a:t>Počet pojistných smluv na konci roku </a:t>
            </a:r>
            <a:r>
              <a:rPr lang="cs-CZ" sz="1400" b="1" dirty="0" smtClean="0">
                <a:latin typeface="Calibri" panose="020F0502020204030204" pitchFamily="34" charset="0"/>
              </a:rPr>
              <a:t>2014:</a:t>
            </a:r>
            <a:r>
              <a:rPr lang="cs-CZ" sz="1400" dirty="0" smtClean="0">
                <a:latin typeface="Calibri" panose="020F0502020204030204" pitchFamily="34" charset="0"/>
              </a:rPr>
              <a:t> </a:t>
            </a:r>
            <a:r>
              <a:rPr lang="cs-CZ" sz="1400" dirty="0">
                <a:latin typeface="Calibri" panose="020F0502020204030204" pitchFamily="34" charset="0"/>
              </a:rPr>
              <a:t>156 000 ks</a:t>
            </a:r>
          </a:p>
        </p:txBody>
      </p:sp>
      <p:pic>
        <p:nvPicPr>
          <p:cNvPr id="4" name="irc_mi" descr="http://www.sdhkosetice.estranky.cz/img/picture/122/logo-hvp-sirka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395" y="563910"/>
            <a:ext cx="2519045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123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5349</TotalTime>
  <Words>804</Words>
  <Application>Microsoft Office PowerPoint</Application>
  <PresentationFormat>Předvádění na obrazovce (4:3)</PresentationFormat>
  <Paragraphs>266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Přehlednost</vt:lpstr>
      <vt:lpstr>Prezentace aplikace PowerPoint</vt:lpstr>
      <vt:lpstr>Program pojištění záruk pro nákladní vozidla CARGARANT TRUCK</vt:lpstr>
      <vt:lpstr>Sazby záruk pro nákladní vozidla CARGARANT TRUCK </vt:lpstr>
      <vt:lpstr>Kryté součásti nákladní vozidla KOMPONENTY KOMPLET</vt:lpstr>
      <vt:lpstr>Kryté součásti nákladní vozidla BASIC</vt:lpstr>
      <vt:lpstr>Výluky ze záruky</vt:lpstr>
      <vt:lpstr>Způsob uzavírání smluv</vt:lpstr>
      <vt:lpstr>CARGARANT</vt:lpstr>
      <vt:lpstr>Pojistitel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POJIŠTĚNÍ ZÁRUK PRO NÁKLADNÍ VOZIDLA</dc:title>
  <dc:creator>Jan Schmiedhamer</dc:creator>
  <cp:lastModifiedBy>Jan Schmiedhamer</cp:lastModifiedBy>
  <cp:revision>51</cp:revision>
  <dcterms:created xsi:type="dcterms:W3CDTF">2015-04-30T02:10:47Z</dcterms:created>
  <dcterms:modified xsi:type="dcterms:W3CDTF">2016-03-29T10:16:44Z</dcterms:modified>
</cp:coreProperties>
</file>